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17"/>
  </p:notesMasterIdLst>
  <p:handoutMasterIdLst>
    <p:handoutMasterId r:id="rId18"/>
  </p:handoutMasterIdLst>
  <p:sldIdLst>
    <p:sldId id="302" r:id="rId2"/>
    <p:sldId id="301" r:id="rId3"/>
    <p:sldId id="308" r:id="rId4"/>
    <p:sldId id="299" r:id="rId5"/>
    <p:sldId id="318" r:id="rId6"/>
    <p:sldId id="303" r:id="rId7"/>
    <p:sldId id="307" r:id="rId8"/>
    <p:sldId id="316" r:id="rId9"/>
    <p:sldId id="312" r:id="rId10"/>
    <p:sldId id="315" r:id="rId11"/>
    <p:sldId id="310" r:id="rId12"/>
    <p:sldId id="309" r:id="rId13"/>
    <p:sldId id="313" r:id="rId14"/>
    <p:sldId id="314" r:id="rId15"/>
    <p:sldId id="317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1">
          <p15:clr>
            <a:srgbClr val="A4A3A4"/>
          </p15:clr>
        </p15:guide>
        <p15:guide id="2" pos="160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4C4C"/>
    <a:srgbClr val="666666"/>
    <a:srgbClr val="0080FF"/>
    <a:srgbClr val="FF6FCF"/>
    <a:srgbClr val="2576EA"/>
    <a:srgbClr val="F3F3F3"/>
    <a:srgbClr val="F9C949"/>
    <a:srgbClr val="FFF889"/>
    <a:srgbClr val="C2EEFD"/>
    <a:srgbClr val="ECF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83888" autoAdjust="0"/>
  </p:normalViewPr>
  <p:slideViewPr>
    <p:cSldViewPr snapToGrid="0" snapToObjects="1" showGuides="1">
      <p:cViewPr varScale="1">
        <p:scale>
          <a:sx n="57" d="100"/>
          <a:sy n="57" d="100"/>
        </p:scale>
        <p:origin x="1230" y="72"/>
      </p:cViewPr>
      <p:guideLst>
        <p:guide orient="horz" pos="391"/>
        <p:guide pos="160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 showGuides="1">
      <p:cViewPr varScale="1">
        <p:scale>
          <a:sx n="133" d="100"/>
          <a:sy n="133" d="100"/>
        </p:scale>
        <p:origin x="-5304" y="-11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eggettg\Documents\HL%20Projects%20current\03%20HL%20Project%20-%20EP%20Opalescence%20+%20NTU%20+%20Haze\05%2014-09-28%20Project%20definition\14-10-29%20NTU%20EPOP%20correlatio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200" b="1" i="0" kern="1200" baseline="0">
                <a:solidFill>
                  <a:srgbClr val="000000"/>
                </a:solidFill>
                <a:effectLst/>
              </a:rPr>
              <a:t>EPOP-10mm [D65/10] correlation to Haze% </a:t>
            </a:r>
            <a:r>
              <a:rPr lang="en-US" sz="800" b="1" i="0" kern="1200" baseline="0">
                <a:solidFill>
                  <a:srgbClr val="000000"/>
                </a:solidFill>
                <a:effectLst/>
              </a:rPr>
              <a:t>D65/10 </a:t>
            </a:r>
            <a:endParaRPr lang="en-US" sz="1200">
              <a:effectLst/>
            </a:endParaRPr>
          </a:p>
          <a:p>
            <a:pPr>
              <a:defRPr/>
            </a:pPr>
            <a:r>
              <a:rPr lang="en-US" sz="1200" b="1" i="0" kern="1200" baseline="0">
                <a:solidFill>
                  <a:srgbClr val="000000"/>
                </a:solidFill>
                <a:effectLst/>
              </a:rPr>
              <a:t>using NTU Liquid Turbidity Standards 0 -30 NTU</a:t>
            </a:r>
            <a:endParaRPr lang="en-US" sz="1200">
              <a:effectLst/>
            </a:endParaRPr>
          </a:p>
        </c:rich>
      </c:tx>
      <c:layout>
        <c:manualLayout>
          <c:xMode val="edge"/>
          <c:yMode val="edge"/>
          <c:x val="0.176230058614991"/>
          <c:y val="4.5430111361581212E-2"/>
        </c:manualLayout>
      </c:layout>
      <c:overlay val="1"/>
    </c:title>
    <c:autoTitleDeleted val="0"/>
    <c:plotArea>
      <c:layout>
        <c:manualLayout>
          <c:layoutTarget val="inner"/>
          <c:xMode val="edge"/>
          <c:yMode val="edge"/>
          <c:x val="0.1373442021670368"/>
          <c:y val="0.24066243159144454"/>
          <c:w val="0.6592980144804188"/>
          <c:h val="0.5670356458085347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'EPOP NTU correlation'!$D$45</c:f>
              <c:strCache>
                <c:ptCount val="1"/>
                <c:pt idx="0">
                  <c:v>ASTM D1003 Haze % D65/10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pPr>
              <a:ln>
                <a:solidFill>
                  <a:srgbClr val="FF0000"/>
                </a:solidFill>
              </a:ln>
            </c:spPr>
          </c:marker>
          <c:trendline>
            <c:trendlineType val="log"/>
            <c:dispRSqr val="0"/>
            <c:dispEq val="0"/>
          </c:trendline>
          <c:trendline>
            <c:trendlineType val="log"/>
            <c:dispRSqr val="0"/>
            <c:dispEq val="0"/>
          </c:trendline>
          <c:trendline>
            <c:trendlineType val="log"/>
            <c:dispRSqr val="1"/>
            <c:dispEq val="1"/>
            <c:trendlineLbl>
              <c:numFmt formatCode="General" sourceLinked="0"/>
            </c:trendlineLbl>
          </c:trendline>
          <c:trendline>
            <c:trendlineType val="poly"/>
            <c:order val="3"/>
            <c:intercept val="0"/>
            <c:dispRSqr val="1"/>
            <c:dispEq val="1"/>
            <c:trendlineLbl>
              <c:layout>
                <c:manualLayout>
                  <c:x val="3.0333574471002281E-2"/>
                  <c:y val="-2.1220472440944882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sz="1000" b="1" i="0" u="none" strike="noStrike" baseline="0">
                        <a:effectLst/>
                      </a:rPr>
                      <a:t>EPOP-10mm [D65/10] </a:t>
                    </a:r>
                    <a:r>
                      <a:rPr lang="en-US" baseline="0"/>
                      <a:t> = 0.0051(Haze%)</a:t>
                    </a:r>
                    <a:r>
                      <a:rPr lang="en-US" baseline="30000"/>
                      <a:t>3</a:t>
                    </a:r>
                    <a:r>
                      <a:rPr lang="en-US" baseline="0"/>
                      <a:t> - 0.1205(Haze%)</a:t>
                    </a:r>
                    <a:r>
                      <a:rPr lang="en-US" baseline="30000"/>
                      <a:t>2</a:t>
                    </a:r>
                    <a:r>
                      <a:rPr lang="en-US" baseline="0"/>
                      <a:t> + 1.0106(Haze%)
R² = 1</a:t>
                    </a:r>
                    <a:endParaRPr lang="en-US"/>
                  </a:p>
                </c:rich>
              </c:tx>
              <c:numFmt formatCode="General" sourceLinked="0"/>
            </c:trendlineLbl>
          </c:trendline>
          <c:xVal>
            <c:numRef>
              <c:f>'EPOP NTU correlation'!$D$46:$D$50</c:f>
              <c:numCache>
                <c:formatCode>0.0</c:formatCode>
                <c:ptCount val="5"/>
                <c:pt idx="0">
                  <c:v>0</c:v>
                </c:pt>
                <c:pt idx="1">
                  <c:v>1.131</c:v>
                </c:pt>
                <c:pt idx="2">
                  <c:v>2.8109999999999999</c:v>
                </c:pt>
                <c:pt idx="3">
                  <c:v>8.09</c:v>
                </c:pt>
                <c:pt idx="4">
                  <c:v>12.959</c:v>
                </c:pt>
              </c:numCache>
            </c:numRef>
          </c:xVal>
          <c:yVal>
            <c:numRef>
              <c:f>'EPOP NTU correlation'!$C$46:$C$50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4-C402-4208-9F35-A498698611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7618816"/>
        <c:axId val="57620736"/>
      </c:scatterChart>
      <c:valAx>
        <c:axId val="5761881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ASTM D1003 Haze%</a:t>
                </a:r>
              </a:p>
            </c:rich>
          </c:tx>
          <c:overlay val="0"/>
        </c:title>
        <c:numFmt formatCode="0.0" sourceLinked="1"/>
        <c:majorTickMark val="out"/>
        <c:minorTickMark val="none"/>
        <c:tickLblPos val="nextTo"/>
        <c:crossAx val="57620736"/>
        <c:crosses val="autoZero"/>
        <c:crossBetween val="midCat"/>
      </c:valAx>
      <c:valAx>
        <c:axId val="57620736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000" b="1" i="0" u="none" strike="noStrike" baseline="0">
                    <a:effectLst/>
                  </a:rPr>
                  <a:t>EPOP # </a:t>
                </a:r>
                <a:r>
                  <a:rPr lang="en-US" baseline="0"/>
                  <a:t>Turbidity </a:t>
                </a:r>
                <a:endParaRPr lang="en-US"/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57618816"/>
        <c:crosses val="autoZero"/>
        <c:crossBetween val="midCat"/>
      </c:valAx>
      <c:spPr>
        <a:noFill/>
        <a:ln>
          <a:solidFill>
            <a:schemeClr val="accent1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9F093A-8AEA-7040-BDCC-0F42656B9E76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A70F74-F816-7345-AFBF-56F85617A1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5895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8F37FB-6C8A-724E-AD47-2B35BE18E302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C71936-E422-974E-BAB9-CBCF1A2EEB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25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eur.org/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EP - European Pharmacopoeia, Section 2.2 Physical and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Physico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-Chemical Methods, Unit European Pharmacopeia, Strasbourg, France </a:t>
            </a:r>
            <a:r>
              <a:rPr lang="en-US" sz="1200" b="1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www.pheur.org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Section 2.2.2 Degree of Coloration of Liquids provides</a:t>
            </a:r>
            <a:r>
              <a:rPr lang="en-US" sz="1200" b="1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definition and preparation of the 37 EP liquid color standards for use as visual color standards for transparent pharmaceutical products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497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451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020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02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Chinese Pharmacopoeia Color Scale for grading pharmaceutical solutions is divided into five color series of 10 liquid color standards each for a total of 50 standards: Yellowish green (YG1 - YG10); Yellow (Y1 - Y10); Orange Yellow (OY1 - OY10); Orange Red (OR1 - OR10); Brownish Red (BR1 - BR10).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is most similar to the EP Pharmacopoeia in having liquid color standards arranged along 5 distinct hue lines radiating out from distilled water but with 50 color standards instead of 37 for EP Color. 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4020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4020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1555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402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4020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C71936-E422-974E-BAB9-CBCF1A2EEBFF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402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LTITULO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Título 1"/>
          <p:cNvSpPr>
            <a:spLocks noGrp="1"/>
          </p:cNvSpPr>
          <p:nvPr>
            <p:ph type="ctrTitle" hasCustomPrompt="1"/>
          </p:nvPr>
        </p:nvSpPr>
        <p:spPr>
          <a:xfrm>
            <a:off x="181446" y="3731253"/>
            <a:ext cx="5447827" cy="81857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3600">
                <a:solidFill>
                  <a:srgbClr val="666666"/>
                </a:solidFill>
                <a:latin typeface="Century Gothic"/>
                <a:cs typeface="Century Gothic"/>
              </a:defRPr>
            </a:lvl1pPr>
          </a:lstStyle>
          <a:p>
            <a:r>
              <a:rPr lang="es-ES_tradnl" dirty="0"/>
              <a:t>CLICK TO ADD TITLE</a:t>
            </a:r>
            <a:endParaRPr lang="es-ES" dirty="0"/>
          </a:p>
        </p:txBody>
      </p:sp>
      <p:sp>
        <p:nvSpPr>
          <p:cNvPr id="11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1444" y="3288878"/>
            <a:ext cx="5447829" cy="3585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 baseline="0">
                <a:solidFill>
                  <a:srgbClr val="4C4C4C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err="1"/>
              <a:t>Click</a:t>
            </a:r>
            <a:r>
              <a:rPr lang="es-ES_tradnl" dirty="0"/>
              <a:t> </a:t>
            </a:r>
            <a:r>
              <a:rPr lang="es-ES_tradnl" dirty="0" err="1"/>
              <a:t>to</a:t>
            </a:r>
            <a:r>
              <a:rPr lang="es-ES_tradnl" dirty="0"/>
              <a:t> </a:t>
            </a:r>
            <a:r>
              <a:rPr lang="es-ES_tradnl" dirty="0" err="1"/>
              <a:t>modify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Rectángulo redondeado 13"/>
          <p:cNvSpPr/>
          <p:nvPr userDrawn="1"/>
        </p:nvSpPr>
        <p:spPr>
          <a:xfrm>
            <a:off x="169582" y="216159"/>
            <a:ext cx="2478222" cy="9862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3402" y="272289"/>
            <a:ext cx="2330582" cy="873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740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LTITULO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Título 1"/>
          <p:cNvSpPr>
            <a:spLocks noGrp="1"/>
          </p:cNvSpPr>
          <p:nvPr>
            <p:ph type="ctrTitle" hasCustomPrompt="1"/>
          </p:nvPr>
        </p:nvSpPr>
        <p:spPr>
          <a:xfrm>
            <a:off x="181446" y="3731253"/>
            <a:ext cx="5447827" cy="81857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3600">
                <a:solidFill>
                  <a:srgbClr val="666666"/>
                </a:solidFill>
                <a:latin typeface="Century Gothic"/>
                <a:cs typeface="Century Gothic"/>
              </a:defRPr>
            </a:lvl1pPr>
          </a:lstStyle>
          <a:p>
            <a:r>
              <a:rPr lang="es-ES_tradnl" dirty="0"/>
              <a:t>CLICK TO ADD TITLE</a:t>
            </a:r>
            <a:endParaRPr lang="es-ES" dirty="0"/>
          </a:p>
        </p:txBody>
      </p:sp>
      <p:sp>
        <p:nvSpPr>
          <p:cNvPr id="9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1444" y="3288878"/>
            <a:ext cx="5447829" cy="3585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 baseline="0">
                <a:solidFill>
                  <a:srgbClr val="4C4C4C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err="1"/>
              <a:t>Click</a:t>
            </a:r>
            <a:r>
              <a:rPr lang="es-ES_tradnl" dirty="0"/>
              <a:t> </a:t>
            </a:r>
            <a:r>
              <a:rPr lang="es-ES_tradnl" dirty="0" err="1"/>
              <a:t>to</a:t>
            </a:r>
            <a:r>
              <a:rPr lang="es-ES_tradnl" dirty="0"/>
              <a:t> </a:t>
            </a:r>
            <a:r>
              <a:rPr lang="es-ES_tradnl" dirty="0" err="1"/>
              <a:t>modify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Rectángulo redondeado 13"/>
          <p:cNvSpPr/>
          <p:nvPr userDrawn="1"/>
        </p:nvSpPr>
        <p:spPr>
          <a:xfrm>
            <a:off x="169582" y="216159"/>
            <a:ext cx="2478222" cy="9862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3402" y="272289"/>
            <a:ext cx="2330582" cy="873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973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LTITULO3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ctrTitle" hasCustomPrompt="1"/>
          </p:nvPr>
        </p:nvSpPr>
        <p:spPr>
          <a:xfrm>
            <a:off x="181446" y="3731253"/>
            <a:ext cx="5447827" cy="81857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3600">
                <a:solidFill>
                  <a:srgbClr val="666666"/>
                </a:solidFill>
                <a:latin typeface="Century Gothic"/>
                <a:cs typeface="Century Gothic"/>
              </a:defRPr>
            </a:lvl1pPr>
          </a:lstStyle>
          <a:p>
            <a:r>
              <a:rPr lang="es-ES_tradnl" dirty="0"/>
              <a:t>CLICK TO ADD TITLE</a:t>
            </a:r>
            <a:endParaRPr lang="es-ES" dirty="0"/>
          </a:p>
        </p:txBody>
      </p:sp>
      <p:sp>
        <p:nvSpPr>
          <p:cNvPr id="8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1444" y="3288878"/>
            <a:ext cx="5447829" cy="3585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 baseline="0">
                <a:solidFill>
                  <a:srgbClr val="4C4C4C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err="1"/>
              <a:t>Click</a:t>
            </a:r>
            <a:r>
              <a:rPr lang="es-ES_tradnl" dirty="0"/>
              <a:t> </a:t>
            </a:r>
            <a:r>
              <a:rPr lang="es-ES_tradnl" dirty="0" err="1"/>
              <a:t>to</a:t>
            </a:r>
            <a:r>
              <a:rPr lang="es-ES_tradnl" dirty="0"/>
              <a:t> </a:t>
            </a:r>
            <a:r>
              <a:rPr lang="es-ES_tradnl" dirty="0" err="1"/>
              <a:t>modify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Rectángulo redondeado 13"/>
          <p:cNvSpPr/>
          <p:nvPr userDrawn="1"/>
        </p:nvSpPr>
        <p:spPr>
          <a:xfrm>
            <a:off x="169582" y="216159"/>
            <a:ext cx="2478222" cy="9862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3402" y="272289"/>
            <a:ext cx="2330582" cy="873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548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LTITULO4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ítulo 1"/>
          <p:cNvSpPr>
            <a:spLocks noGrp="1"/>
          </p:cNvSpPr>
          <p:nvPr>
            <p:ph type="ctrTitle" hasCustomPrompt="1"/>
          </p:nvPr>
        </p:nvSpPr>
        <p:spPr>
          <a:xfrm>
            <a:off x="181446" y="3731253"/>
            <a:ext cx="5447827" cy="81857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3600">
                <a:solidFill>
                  <a:srgbClr val="666666"/>
                </a:solidFill>
                <a:latin typeface="Century Gothic"/>
                <a:cs typeface="Century Gothic"/>
              </a:defRPr>
            </a:lvl1pPr>
          </a:lstStyle>
          <a:p>
            <a:r>
              <a:rPr lang="es-ES_tradnl" dirty="0"/>
              <a:t>CLICK TO ADD TITLE</a:t>
            </a:r>
            <a:endParaRPr lang="es-ES" dirty="0"/>
          </a:p>
        </p:txBody>
      </p:sp>
      <p:sp>
        <p:nvSpPr>
          <p:cNvPr id="7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1444" y="3288878"/>
            <a:ext cx="5447829" cy="3585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 baseline="0">
                <a:solidFill>
                  <a:srgbClr val="4C4C4C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err="1"/>
              <a:t>Click</a:t>
            </a:r>
            <a:r>
              <a:rPr lang="es-ES_tradnl" dirty="0"/>
              <a:t> </a:t>
            </a:r>
            <a:r>
              <a:rPr lang="es-ES_tradnl" dirty="0" err="1"/>
              <a:t>to</a:t>
            </a:r>
            <a:r>
              <a:rPr lang="es-ES_tradnl" dirty="0"/>
              <a:t> </a:t>
            </a:r>
            <a:r>
              <a:rPr lang="es-ES_tradnl" dirty="0" err="1"/>
              <a:t>modify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ángulo redondeado 13"/>
          <p:cNvSpPr/>
          <p:nvPr userDrawn="1"/>
        </p:nvSpPr>
        <p:spPr>
          <a:xfrm>
            <a:off x="169582" y="216159"/>
            <a:ext cx="2478222" cy="9862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3402" y="272289"/>
            <a:ext cx="2330582" cy="873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60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" y="0"/>
            <a:ext cx="9144000" cy="5143500"/>
          </a:xfrm>
          <a:prstGeom prst="rect">
            <a:avLst/>
          </a:prstGeom>
        </p:spPr>
      </p:pic>
      <p:sp>
        <p:nvSpPr>
          <p:cNvPr id="6" name="Título 1"/>
          <p:cNvSpPr>
            <a:spLocks noGrp="1"/>
          </p:cNvSpPr>
          <p:nvPr>
            <p:ph type="ctrTitle" hasCustomPrompt="1"/>
          </p:nvPr>
        </p:nvSpPr>
        <p:spPr>
          <a:xfrm>
            <a:off x="181446" y="3731253"/>
            <a:ext cx="5447827" cy="81857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3600">
                <a:solidFill>
                  <a:srgbClr val="666666"/>
                </a:solidFill>
                <a:latin typeface="Century Gothic"/>
                <a:cs typeface="Century Gothic"/>
              </a:defRPr>
            </a:lvl1pPr>
          </a:lstStyle>
          <a:p>
            <a:r>
              <a:rPr lang="es-ES_tradnl" dirty="0"/>
              <a:t>CLICK TO ADD TITLE</a:t>
            </a:r>
            <a:endParaRPr lang="es-ES" dirty="0"/>
          </a:p>
        </p:txBody>
      </p:sp>
      <p:sp>
        <p:nvSpPr>
          <p:cNvPr id="7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1444" y="3288878"/>
            <a:ext cx="5447829" cy="3585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 baseline="0">
                <a:solidFill>
                  <a:srgbClr val="4C4C4C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err="1"/>
              <a:t>Click</a:t>
            </a:r>
            <a:r>
              <a:rPr lang="es-ES_tradnl" dirty="0"/>
              <a:t> </a:t>
            </a:r>
            <a:r>
              <a:rPr lang="es-ES_tradnl" dirty="0" err="1"/>
              <a:t>to</a:t>
            </a:r>
            <a:r>
              <a:rPr lang="es-ES_tradnl" dirty="0"/>
              <a:t> </a:t>
            </a:r>
            <a:r>
              <a:rPr lang="es-ES_tradnl" dirty="0" err="1"/>
              <a:t>modify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" dirty="0"/>
          </a:p>
        </p:txBody>
      </p:sp>
      <p:sp>
        <p:nvSpPr>
          <p:cNvPr id="8" name="Rectángulo redondeado 13"/>
          <p:cNvSpPr/>
          <p:nvPr userDrawn="1"/>
        </p:nvSpPr>
        <p:spPr>
          <a:xfrm>
            <a:off x="169582" y="216159"/>
            <a:ext cx="2478222" cy="9862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3402" y="272289"/>
            <a:ext cx="2330582" cy="873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583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ctrTitle" hasCustomPrompt="1"/>
          </p:nvPr>
        </p:nvSpPr>
        <p:spPr>
          <a:xfrm>
            <a:off x="181446" y="3731253"/>
            <a:ext cx="5447827" cy="81857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3600">
                <a:solidFill>
                  <a:srgbClr val="666666"/>
                </a:solidFill>
                <a:latin typeface="Century Gothic"/>
                <a:cs typeface="Century Gothic"/>
              </a:defRPr>
            </a:lvl1pPr>
          </a:lstStyle>
          <a:p>
            <a:r>
              <a:rPr lang="es-ES_tradnl" dirty="0"/>
              <a:t>CLICK TO ADD TITLE</a:t>
            </a:r>
            <a:endParaRPr lang="es-ES" dirty="0"/>
          </a:p>
        </p:txBody>
      </p:sp>
      <p:sp>
        <p:nvSpPr>
          <p:cNvPr id="7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1444" y="3288878"/>
            <a:ext cx="5447829" cy="35852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 baseline="0">
                <a:solidFill>
                  <a:srgbClr val="4C4C4C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 err="1"/>
              <a:t>Click</a:t>
            </a:r>
            <a:r>
              <a:rPr lang="es-ES_tradnl" dirty="0"/>
              <a:t> </a:t>
            </a:r>
            <a:r>
              <a:rPr lang="es-ES_tradnl" dirty="0" err="1"/>
              <a:t>to</a:t>
            </a:r>
            <a:r>
              <a:rPr lang="es-ES_tradnl" dirty="0"/>
              <a:t> </a:t>
            </a:r>
            <a:r>
              <a:rPr lang="es-ES_tradnl" dirty="0" err="1"/>
              <a:t>modify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" dirty="0"/>
          </a:p>
        </p:txBody>
      </p:sp>
      <p:sp>
        <p:nvSpPr>
          <p:cNvPr id="8" name="Rectángulo redondeado 13"/>
          <p:cNvSpPr/>
          <p:nvPr userDrawn="1"/>
        </p:nvSpPr>
        <p:spPr>
          <a:xfrm>
            <a:off x="169582" y="216159"/>
            <a:ext cx="2478222" cy="9862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43402" y="272289"/>
            <a:ext cx="2330582" cy="873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748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0" y="0"/>
            <a:ext cx="9144000" cy="5143500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9" name="Group 8"/>
          <p:cNvGrpSpPr/>
          <p:nvPr userDrawn="1"/>
        </p:nvGrpSpPr>
        <p:grpSpPr>
          <a:xfrm>
            <a:off x="7196049" y="216159"/>
            <a:ext cx="1644433" cy="654415"/>
            <a:chOff x="7196049" y="216159"/>
            <a:chExt cx="1644433" cy="654415"/>
          </a:xfrm>
        </p:grpSpPr>
        <p:sp>
          <p:nvSpPr>
            <p:cNvPr id="10" name="Rectángulo redondeado 15"/>
            <p:cNvSpPr/>
            <p:nvPr/>
          </p:nvSpPr>
          <p:spPr>
            <a:xfrm>
              <a:off x="7196049" y="216159"/>
              <a:ext cx="1644433" cy="65441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11" name="Picture 10" descr="no_tag_logo_letterhead.psd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9123" y="245760"/>
              <a:ext cx="1558285" cy="5840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71504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2551363" y="1127342"/>
            <a:ext cx="6195769" cy="3153705"/>
          </a:xfrm>
        </p:spPr>
        <p:txBody>
          <a:bodyPr/>
          <a:lstStyle>
            <a:lvl1pPr>
              <a:defRPr>
                <a:solidFill>
                  <a:srgbClr val="4C4C4C"/>
                </a:solidFill>
              </a:defRPr>
            </a:lvl1pPr>
            <a:lvl2pPr>
              <a:defRPr>
                <a:solidFill>
                  <a:srgbClr val="4C4C4C"/>
                </a:solidFill>
              </a:defRPr>
            </a:lvl2pPr>
            <a:lvl3pPr>
              <a:defRPr>
                <a:solidFill>
                  <a:srgbClr val="4C4C4C"/>
                </a:solidFill>
              </a:defRPr>
            </a:lvl3pPr>
            <a:lvl4pPr>
              <a:defRPr>
                <a:solidFill>
                  <a:srgbClr val="4C4C4C"/>
                </a:solidFill>
              </a:defRPr>
            </a:lvl4pPr>
            <a:lvl5pPr>
              <a:defRPr>
                <a:solidFill>
                  <a:srgbClr val="4C4C4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6155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HL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de-DE">
                <a:solidFill>
                  <a:prstClr val="black">
                    <a:tint val="75000"/>
                  </a:prstClr>
                </a:solidFill>
              </a:rPr>
              <a:t>© Hunter Lab | 2012</a:t>
            </a:r>
            <a:endParaRPr lang="de-DE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2"/>
          <p:cNvSpPr/>
          <p:nvPr userDrawn="1"/>
        </p:nvSpPr>
        <p:spPr>
          <a:xfrm>
            <a:off x="7575358" y="111891"/>
            <a:ext cx="1443458" cy="758682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>
          <a:xfrm>
            <a:off x="2551365" y="216158"/>
            <a:ext cx="4593368" cy="65441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61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L01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51365" y="216158"/>
            <a:ext cx="4593368" cy="6544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dirty="0" err="1"/>
              <a:t>Click</a:t>
            </a:r>
            <a:r>
              <a:rPr lang="es-ES_tradnl" dirty="0"/>
              <a:t> </a:t>
            </a:r>
            <a:r>
              <a:rPr lang="es-ES_tradnl" dirty="0" err="1"/>
              <a:t>to</a:t>
            </a:r>
            <a:r>
              <a:rPr lang="es-ES_tradnl" dirty="0"/>
              <a:t> </a:t>
            </a:r>
            <a:r>
              <a:rPr lang="es-ES_tradnl" dirty="0" err="1"/>
              <a:t>edit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51364" y="1107395"/>
            <a:ext cx="6135436" cy="30594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5928929" y="4767263"/>
            <a:ext cx="1840752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  <a:latin typeface="Century Gothic"/>
                <a:cs typeface="Century Gothic"/>
              </a:defRPr>
            </a:lvl1pPr>
          </a:lstStyle>
          <a:p>
            <a:pPr>
              <a:spcBef>
                <a:spcPct val="0"/>
              </a:spcBef>
            </a:pPr>
            <a:r>
              <a:rPr lang="de-DE" dirty="0">
                <a:solidFill>
                  <a:prstClr val="black">
                    <a:tint val="75000"/>
                  </a:prstClr>
                </a:solidFill>
              </a:rPr>
              <a:t>© Hunter Lab | 2012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196049" y="216159"/>
            <a:ext cx="1644433" cy="654415"/>
            <a:chOff x="7196049" y="216159"/>
            <a:chExt cx="1644433" cy="654415"/>
          </a:xfrm>
        </p:grpSpPr>
        <p:sp>
          <p:nvSpPr>
            <p:cNvPr id="13" name="Rectángulo redondeado 15"/>
            <p:cNvSpPr/>
            <p:nvPr/>
          </p:nvSpPr>
          <p:spPr>
            <a:xfrm>
              <a:off x="7196049" y="216159"/>
              <a:ext cx="1644433" cy="65441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solidFill>
                  <a:prstClr val="white"/>
                </a:solidFill>
                <a:latin typeface="Calibri"/>
              </a:endParaRPr>
            </a:p>
          </p:txBody>
        </p:sp>
        <p:pic>
          <p:nvPicPr>
            <p:cNvPr id="5" name="Picture 4" descr="no_tag_logo_letterhead.psd"/>
            <p:cNvPicPr>
              <a:picLocks noChangeAspect="1"/>
            </p:cNvPicPr>
            <p:nvPr userDrawn="1"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9123" y="245760"/>
              <a:ext cx="1558285" cy="5840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8001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9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2200" b="1" kern="1200">
          <a:solidFill>
            <a:srgbClr val="666666"/>
          </a:solidFill>
          <a:latin typeface="Century Gothic"/>
          <a:ea typeface="+mj-ea"/>
          <a:cs typeface="Century Gothic"/>
        </a:defRPr>
      </a:lvl1pPr>
    </p:titleStyle>
    <p:bodyStyle>
      <a:lvl1pPr marL="285750" indent="-28575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rgbClr val="4C4C4C"/>
          </a:solidFill>
          <a:latin typeface="Century Gothic"/>
          <a:ea typeface="+mn-ea"/>
          <a:cs typeface="Century Gothic"/>
        </a:defRPr>
      </a:lvl1pPr>
      <a:lvl2pPr marL="365125" indent="0" algn="l" defTabSz="457200" rtl="0" eaLnBrk="1" latinLnBrk="0" hangingPunct="1">
        <a:spcBef>
          <a:spcPct val="20000"/>
        </a:spcBef>
        <a:buFont typeface="Arial"/>
        <a:buNone/>
        <a:defRPr sz="1600" kern="1200">
          <a:solidFill>
            <a:srgbClr val="4C4C4C"/>
          </a:solidFill>
          <a:latin typeface="Century Gothic"/>
          <a:ea typeface="+mn-ea"/>
          <a:cs typeface="Century Gothic"/>
        </a:defRPr>
      </a:lvl2pPr>
      <a:lvl3pPr marL="717550" indent="0" algn="l" defTabSz="457200" rtl="0" eaLnBrk="1" latinLnBrk="0" hangingPunct="1">
        <a:spcBef>
          <a:spcPct val="20000"/>
        </a:spcBef>
        <a:buFont typeface="Arial"/>
        <a:buNone/>
        <a:defRPr sz="1400" kern="1200">
          <a:solidFill>
            <a:srgbClr val="4C4C4C"/>
          </a:solidFill>
          <a:latin typeface="Century Gothic"/>
          <a:ea typeface="+mn-ea"/>
          <a:cs typeface="Century Gothic"/>
        </a:defRPr>
      </a:lvl3pPr>
      <a:lvl4pPr marL="1081088" indent="0" algn="l" defTabSz="457200" rtl="0" eaLnBrk="1" latinLnBrk="0" hangingPunct="1">
        <a:spcBef>
          <a:spcPct val="20000"/>
        </a:spcBef>
        <a:buFont typeface="Arial"/>
        <a:buNone/>
        <a:defRPr sz="1200" kern="1200">
          <a:solidFill>
            <a:srgbClr val="4C4C4C"/>
          </a:solidFill>
          <a:latin typeface="Century Gothic"/>
          <a:ea typeface="+mn-ea"/>
          <a:cs typeface="Century Gothic"/>
        </a:defRPr>
      </a:lvl4pPr>
      <a:lvl5pPr marL="1435100" indent="0" algn="l" defTabSz="457200" rtl="0" eaLnBrk="1" latinLnBrk="0" hangingPunct="1">
        <a:spcBef>
          <a:spcPct val="20000"/>
        </a:spcBef>
        <a:buFont typeface="Arial"/>
        <a:buNone/>
        <a:defRPr sz="1200" kern="1200">
          <a:solidFill>
            <a:srgbClr val="4C4C4C"/>
          </a:solidFill>
          <a:latin typeface="Century Gothic"/>
          <a:ea typeface="+mn-ea"/>
          <a:cs typeface="Century Gothic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801" y="3050119"/>
            <a:ext cx="5447827" cy="818570"/>
          </a:xfrm>
        </p:spPr>
        <p:txBody>
          <a:bodyPr/>
          <a:lstStyle/>
          <a:p>
            <a:pPr algn="ctr"/>
            <a:r>
              <a:rPr lang="en-US" sz="2400" dirty="0"/>
              <a:t>EP Color in the Pharma Industry</a:t>
            </a:r>
          </a:p>
        </p:txBody>
      </p:sp>
    </p:spTree>
    <p:extLst>
      <p:ext uri="{BB962C8B-B14F-4D97-AF65-F5344CB8AC3E}">
        <p14:creationId xmlns:p14="http://schemas.microsoft.com/office/powerpoint/2010/main" val="505907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EP Color?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There 5 Pharmacopoeia Color scales in use worldwide – USP (US), EP (Europe), BP (UK), JP (Japan) and CP (China).</a:t>
            </a:r>
          </a:p>
          <a:p>
            <a:endParaRPr lang="en-US" dirty="0"/>
          </a:p>
          <a:p>
            <a:r>
              <a:rPr lang="en-US" dirty="0"/>
              <a:t>Visual EP - European Pharmacopoeia Liquid Color Standard</a:t>
            </a:r>
          </a:p>
          <a:p>
            <a:r>
              <a:rPr lang="en-US" dirty="0"/>
              <a:t>3 primary solutions (yellow, red and blue) combined with hydrochloric acid to make 5 standard solutions (B (brown), BY (brownish-yellow), Y (yellow), GY (greenish-yellow) and R (red) further diluted with hydrochloric acid to make 37 reference EP color standards - 9B, 7BY, 7Y, 7GY and 7R.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726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EP Color Standards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612" y="1041170"/>
            <a:ext cx="5654142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5491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How Do We Measure EP Color with EasyMatch QC?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826" y="1157176"/>
            <a:ext cx="5575227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4660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Validation Method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465" y="1118026"/>
            <a:ext cx="5486400" cy="3209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7800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6597" y="216158"/>
            <a:ext cx="4688136" cy="654415"/>
          </a:xfrm>
        </p:spPr>
        <p:txBody>
          <a:bodyPr>
            <a:normAutofit fontScale="90000"/>
          </a:bodyPr>
          <a:lstStyle/>
          <a:p>
            <a:r>
              <a:rPr lang="en-US" dirty="0"/>
              <a:t>What is the importance of Instrumental EP Color Measurement?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456597" y="1407119"/>
            <a:ext cx="6195769" cy="2850981"/>
          </a:xfrm>
        </p:spPr>
        <p:txBody>
          <a:bodyPr>
            <a:normAutofit/>
          </a:bodyPr>
          <a:lstStyle/>
          <a:p>
            <a:r>
              <a:rPr lang="en-US" dirty="0"/>
              <a:t>The basis for EP Color is visual but inherently subjective.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Pharma likes objective and quantifiable metrics with defined measurement protocols.</a:t>
            </a:r>
          </a:p>
          <a:p>
            <a:r>
              <a:rPr lang="en-US" dirty="0"/>
              <a:t>Our instruments and software is easy to use compared to other equipment.</a:t>
            </a:r>
          </a:p>
          <a:p>
            <a:r>
              <a:rPr lang="en-US" dirty="0"/>
              <a:t>EasyMatch QC-ER is available as an option.</a:t>
            </a:r>
          </a:p>
          <a:p>
            <a:r>
              <a:rPr lang="en-US" dirty="0"/>
              <a:t>There is more we can do for them…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62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Moving Forward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Enhanced correlation to EP Color to report to tenths if a unit such as EPGY 1.6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277" y="1912677"/>
            <a:ext cx="17907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495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 Hue EP Color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503" y="985980"/>
            <a:ext cx="3657600" cy="3261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0196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Chinese Pharmacopoeia Color Scale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50 color standards in 5 hue lines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Yellowish green (YG1 - YG10)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Yellow (Y1 - Y10)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Orange Yellow (OY1 - OY10)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Orange Red (OR1 - OR10)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Brownish Red (BR1- BR10)</a:t>
            </a:r>
          </a:p>
          <a:p>
            <a:pPr lvl="1"/>
            <a:endParaRPr lang="en-US" dirty="0">
              <a:solidFill>
                <a:schemeClr val="tx1"/>
              </a:solidFill>
            </a:endParaRPr>
          </a:p>
          <a:p>
            <a:pPr lvl="1"/>
            <a:r>
              <a:rPr lang="en-US" dirty="0">
                <a:solidFill>
                  <a:schemeClr val="tx1"/>
                </a:solidFill>
              </a:rPr>
              <a:t>Different but similar to EP Color</a:t>
            </a:r>
          </a:p>
        </p:txBody>
      </p:sp>
    </p:spTree>
    <p:extLst>
      <p:ext uri="{BB962C8B-B14F-4D97-AF65-F5344CB8AC3E}">
        <p14:creationId xmlns:p14="http://schemas.microsoft.com/office/powerpoint/2010/main" val="1278332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Haze% correlation to NTU</a:t>
            </a:r>
          </a:p>
        </p:txBody>
      </p:sp>
      <p:pic>
        <p:nvPicPr>
          <p:cNvPr id="4" name="Picture 3"/>
          <p:cNvPicPr/>
          <p:nvPr/>
        </p:nvPicPr>
        <p:blipFill>
          <a:blip r:embed="rId3"/>
          <a:stretch>
            <a:fillRect/>
          </a:stretch>
        </p:blipFill>
        <p:spPr>
          <a:xfrm>
            <a:off x="3181634" y="870573"/>
            <a:ext cx="3803650" cy="160020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/>
          <a:stretch>
            <a:fillRect/>
          </a:stretch>
        </p:blipFill>
        <p:spPr>
          <a:xfrm>
            <a:off x="3138606" y="2565790"/>
            <a:ext cx="3867150" cy="23114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487044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Haze% and NTU</a:t>
            </a: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74" y="1034346"/>
            <a:ext cx="4742815" cy="377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4076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039" y="1327765"/>
            <a:ext cx="4572000" cy="16827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EP Opalescence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2496772" y="1004512"/>
            <a:ext cx="6195769" cy="3153705"/>
          </a:xfrm>
        </p:spPr>
        <p:txBody>
          <a:bodyPr/>
          <a:lstStyle/>
          <a:p>
            <a:r>
              <a:rPr lang="en-US" dirty="0"/>
              <a:t>Haze% correlation to EP Opalescence and NTU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622450"/>
              </p:ext>
            </p:extLst>
          </p:nvPr>
        </p:nvGraphicFramePr>
        <p:xfrm>
          <a:off x="2551365" y="2922471"/>
          <a:ext cx="6135684" cy="19278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226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26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26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226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26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26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25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Table 2.2.1-1 EPOP Standards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I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II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III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IV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0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Formazin Standard of Opalescence (60 NTU)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5.0 ml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30.0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Distilled Water (fill to 100.0 ml mark)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100.0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95.0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90.0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70.0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50.0 ml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26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NTU Rating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6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18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30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8488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EP Opalescence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Haze% correlation to EP Opalescence and NTU</a:t>
            </a:r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2539453553"/>
              </p:ext>
            </p:extLst>
          </p:nvPr>
        </p:nvGraphicFramePr>
        <p:xfrm>
          <a:off x="2630606" y="1635726"/>
          <a:ext cx="5943600" cy="2977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46627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EP Opalescence</a:t>
            </a:r>
            <a:endParaRPr lang="en-US" dirty="0"/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679" y="979544"/>
            <a:ext cx="4742815" cy="3771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34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1616" y="2276970"/>
            <a:ext cx="4593368" cy="654415"/>
          </a:xfrm>
        </p:spPr>
        <p:txBody>
          <a:bodyPr/>
          <a:lstStyle/>
          <a:p>
            <a:r>
              <a:rPr lang="en-US" dirty="0"/>
              <a:t>Discussion?</a:t>
            </a:r>
          </a:p>
        </p:txBody>
      </p:sp>
    </p:spTree>
    <p:extLst>
      <p:ext uri="{BB962C8B-B14F-4D97-AF65-F5344CB8AC3E}">
        <p14:creationId xmlns:p14="http://schemas.microsoft.com/office/powerpoint/2010/main" val="3078510728"/>
      </p:ext>
    </p:extLst>
  </p:cSld>
  <p:clrMapOvr>
    <a:masterClrMapping/>
  </p:clrMapOvr>
</p:sld>
</file>

<file path=ppt/theme/theme1.xml><?xml version="1.0" encoding="utf-8"?>
<a:theme xmlns:a="http://schemas.openxmlformats.org/drawingml/2006/main" name="HLAB LAST TEMPLATE END 30OC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HL 16x9 PPT TEMPLATE 2012 (1)</Template>
  <TotalTime>1251</TotalTime>
  <Words>541</Words>
  <Application>Microsoft Office PowerPoint</Application>
  <PresentationFormat>On-screen Show (16:9)</PresentationFormat>
  <Paragraphs>84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Century Gothic</vt:lpstr>
      <vt:lpstr>HLAB LAST TEMPLATE END 30OCT</vt:lpstr>
      <vt:lpstr>EP Color in the Pharma Industry</vt:lpstr>
      <vt:lpstr>What is EP Color?</vt:lpstr>
      <vt:lpstr>EP Color Standards</vt:lpstr>
      <vt:lpstr>How Do We Measure EP Color with EasyMatch QC?</vt:lpstr>
      <vt:lpstr>Our Validation Method</vt:lpstr>
      <vt:lpstr>What is the importance of Instrumental EP Color Measurement?</vt:lpstr>
      <vt:lpstr>Moving Forward</vt:lpstr>
      <vt:lpstr>Single Hue EP Color</vt:lpstr>
      <vt:lpstr>Chinese Pharmacopoeia Color Scale </vt:lpstr>
      <vt:lpstr>Haze% correlation to NTU</vt:lpstr>
      <vt:lpstr>Haze% and NTU</vt:lpstr>
      <vt:lpstr>EP Opalescence</vt:lpstr>
      <vt:lpstr>EP Opalescence</vt:lpstr>
      <vt:lpstr>EP Opalescence</vt:lpstr>
      <vt:lpstr>Discussion?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Calibration Certification Program (CalVer)</dc:title>
  <dc:creator>Tod Kerr;Gordon Leggett</dc:creator>
  <cp:lastModifiedBy>Janet Geyer</cp:lastModifiedBy>
  <cp:revision>17</cp:revision>
  <dcterms:created xsi:type="dcterms:W3CDTF">2015-01-22T16:47:35Z</dcterms:created>
  <dcterms:modified xsi:type="dcterms:W3CDTF">2023-02-17T16:45:40Z</dcterms:modified>
</cp:coreProperties>
</file>